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23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9579-CE28-4FFA-9ABC-BFB518C55BC6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16577-6297-4BA6-843C-2A9F4917E9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45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6577-6297-4BA6-843C-2A9F4917E962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52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21/04/2015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Johannes_Gutenbe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INGLES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RELATIVE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PRONOUNS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MARCELA CAMACHO IBERRI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   ENE-JUN 2015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EXERCISES</a:t>
            </a:r>
          </a:p>
          <a:p>
            <a:endParaRPr lang="es-MX" dirty="0"/>
          </a:p>
          <a:p>
            <a:r>
              <a:rPr lang="es-MX" dirty="0" smtClean="0"/>
              <a:t>WRITE THE CORRECT RELATIVE </a:t>
            </a:r>
            <a:r>
              <a:rPr lang="es-MX" dirty="0" smtClean="0"/>
              <a:t>PRONOUN </a:t>
            </a:r>
            <a:r>
              <a:rPr lang="es-MX" dirty="0" smtClean="0"/>
              <a:t>IN THE MISSING SPACE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565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Did you ever wonder what was the first mass produced book?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mass produced printed book was the Bible, </a:t>
            </a:r>
            <a:r>
              <a:rPr lang="en-US" u="sng" dirty="0">
                <a:solidFill>
                  <a:srgbClr val="FF0000"/>
                </a:solidFill>
              </a:rPr>
              <a:t>which</a:t>
            </a:r>
            <a:r>
              <a:rPr lang="en-US" dirty="0"/>
              <a:t> version was based on the Latin edition from about 380 AD.. The Bible was printed at Mainz, Germany by Johannes Gutenberg from 1452 -</a:t>
            </a:r>
            <a:r>
              <a:rPr lang="en-US" dirty="0" smtClean="0"/>
              <a:t>1455.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3914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LET´S TALK ABOUT INVENTIONS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telephone is an instrument </a:t>
            </a:r>
            <a:r>
              <a:rPr lang="en-US" i="1" u="sng" dirty="0">
                <a:solidFill>
                  <a:srgbClr val="FF0000"/>
                </a:solidFill>
              </a:rPr>
              <a:t>____________ </a:t>
            </a:r>
            <a:r>
              <a:rPr lang="en-US" dirty="0"/>
              <a:t>converts voice and sound signals into electrical impulses for transmission by wire to a different location, where another telephone receives the electrical impulses and turns them back into recognizable sounds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46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Thomas </a:t>
            </a:r>
            <a:r>
              <a:rPr lang="en-US" dirty="0" err="1"/>
              <a:t>Savery</a:t>
            </a:r>
            <a:r>
              <a:rPr lang="en-US" dirty="0"/>
              <a:t> was an English military engineer and inventor _____________ in 1698, patented the first crude steam engine. </a:t>
            </a:r>
          </a:p>
          <a:p>
            <a:r>
              <a:rPr lang="en-US" dirty="0"/>
              <a:t>The first still images transmitted over a wire system were done on the </a:t>
            </a:r>
            <a:r>
              <a:rPr lang="en-US" dirty="0" err="1"/>
              <a:t>Pantelegraph</a:t>
            </a:r>
            <a:r>
              <a:rPr lang="en-US" dirty="0"/>
              <a:t>. The </a:t>
            </a:r>
            <a:r>
              <a:rPr lang="en-US" dirty="0" err="1"/>
              <a:t>Pantelegraph</a:t>
            </a:r>
            <a:r>
              <a:rPr lang="en-US" dirty="0"/>
              <a:t> was invented in 1862 Abbe Giovanna </a:t>
            </a:r>
            <a:r>
              <a:rPr lang="en-US" dirty="0" err="1"/>
              <a:t>Caselli</a:t>
            </a:r>
            <a:r>
              <a:rPr lang="en-US" dirty="0"/>
              <a:t>. Today, over 48 million televisions ____________ are sold per year in North America alone. Television has and will continue to play a vital role in the socialization of the 21st century.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056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said ancient Indians were the first to use pens made of bird feathers and bamboo sticks. Reed pens are made from bamboo sticks ________ are still used today by students in Pakistan.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752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err="1"/>
              <a:t>Now</a:t>
            </a:r>
            <a:r>
              <a:rPr lang="es-MX" dirty="0"/>
              <a:t> </a:t>
            </a:r>
            <a:r>
              <a:rPr lang="es-MX" dirty="0" err="1"/>
              <a:t>write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 </a:t>
            </a:r>
            <a:r>
              <a:rPr lang="es-MX" dirty="0" err="1"/>
              <a:t>another</a:t>
            </a:r>
            <a:r>
              <a:rPr lang="es-MX" dirty="0"/>
              <a:t> </a:t>
            </a:r>
            <a:r>
              <a:rPr lang="es-MX" dirty="0" err="1"/>
              <a:t>inventions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>
                <a:solidFill>
                  <a:srgbClr val="FF0000"/>
                </a:solidFill>
              </a:rPr>
              <a:t>Battery</a:t>
            </a:r>
            <a:r>
              <a:rPr lang="es-MX" dirty="0">
                <a:solidFill>
                  <a:srgbClr val="FF0000"/>
                </a:solidFill>
              </a:rPr>
              <a:t>:</a:t>
            </a:r>
          </a:p>
          <a:p>
            <a:r>
              <a:rPr lang="es-MX" dirty="0" err="1"/>
              <a:t>Invent</a:t>
            </a:r>
            <a:r>
              <a:rPr lang="es-MX" dirty="0"/>
              <a:t>- </a:t>
            </a:r>
            <a:r>
              <a:rPr lang="es-MX" dirty="0" err="1"/>
              <a:t>Alessandro</a:t>
            </a:r>
            <a:r>
              <a:rPr lang="es-MX" dirty="0"/>
              <a:t> Volta /1792./</a:t>
            </a:r>
            <a:r>
              <a:rPr lang="es-MX" dirty="0" err="1"/>
              <a:t>It</a:t>
            </a:r>
            <a:endParaRPr lang="es-MX" dirty="0"/>
          </a:p>
          <a:p>
            <a:r>
              <a:rPr lang="es-MX" dirty="0" err="1"/>
              <a:t>alian</a:t>
            </a:r>
            <a:r>
              <a:rPr lang="es-MX" dirty="0"/>
              <a:t>  </a:t>
            </a:r>
            <a:r>
              <a:rPr lang="es-MX" dirty="0" err="1"/>
              <a:t>physicist</a:t>
            </a:r>
            <a:r>
              <a:rPr lang="es-MX" dirty="0"/>
              <a:t> </a:t>
            </a:r>
          </a:p>
          <a:p>
            <a:endParaRPr lang="es-MX" dirty="0"/>
          </a:p>
          <a:p>
            <a:r>
              <a:rPr lang="es-MX" dirty="0" err="1">
                <a:solidFill>
                  <a:srgbClr val="FF0000"/>
                </a:solidFill>
              </a:rPr>
              <a:t>Bicycle</a:t>
            </a:r>
            <a:endParaRPr lang="es-MX" dirty="0">
              <a:solidFill>
                <a:srgbClr val="FF0000"/>
              </a:solidFill>
            </a:endParaRPr>
          </a:p>
          <a:p>
            <a:r>
              <a:rPr lang="es-MX" dirty="0" err="1"/>
              <a:t>Invent</a:t>
            </a:r>
            <a:r>
              <a:rPr lang="es-MX" dirty="0"/>
              <a:t> </a:t>
            </a:r>
            <a:r>
              <a:rPr lang="de-DE" u="sng" dirty="0"/>
              <a:t> Karl von Drais</a:t>
            </a:r>
            <a:r>
              <a:rPr lang="de-DE" dirty="0"/>
              <a:t> / 1818/ German Baron</a:t>
            </a:r>
          </a:p>
          <a:p>
            <a:endParaRPr lang="de-DE" dirty="0"/>
          </a:p>
          <a:p>
            <a:r>
              <a:rPr lang="es-MX" dirty="0">
                <a:solidFill>
                  <a:srgbClr val="FF0000"/>
                </a:solidFill>
              </a:rPr>
              <a:t>CD</a:t>
            </a:r>
          </a:p>
          <a:p>
            <a:r>
              <a:rPr lang="es-MX" dirty="0" err="1"/>
              <a:t>invent</a:t>
            </a:r>
            <a:r>
              <a:rPr lang="es-MX" dirty="0"/>
              <a:t> /James Russell/1965/</a:t>
            </a:r>
            <a:r>
              <a:rPr lang="en-US" dirty="0"/>
              <a:t>a disc /could be read with a laser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74475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BIBLIOGRAPHY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WIKIPEDIA: </a:t>
            </a:r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es.wikipedia.org/wiki/Johannes_Gutenberg</a:t>
            </a:r>
            <a:r>
              <a:rPr lang="es-MX" dirty="0" smtClean="0"/>
              <a:t>. </a:t>
            </a:r>
            <a:r>
              <a:rPr lang="es-MX" smtClean="0"/>
              <a:t>Recuperado en 2015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819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RELATIVE PRONOUNS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      </a:t>
            </a: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8600" dirty="0"/>
              <a:t>A relative pronoun is a pronoun that introduces a relative clause. It is called a "relative" pronoun because it "relates" to the word that its relative clause modifies</a:t>
            </a:r>
          </a:p>
          <a:p>
            <a:r>
              <a:rPr lang="es-MX" sz="8600" dirty="0" err="1"/>
              <a:t>Realtive</a:t>
            </a:r>
            <a:r>
              <a:rPr lang="es-MX" sz="8600" dirty="0"/>
              <a:t> </a:t>
            </a:r>
            <a:r>
              <a:rPr lang="es-MX" sz="8600" dirty="0" err="1"/>
              <a:t>pronouns</a:t>
            </a:r>
            <a:r>
              <a:rPr lang="es-MX" sz="8600" dirty="0"/>
              <a:t> are </a:t>
            </a:r>
            <a:r>
              <a:rPr lang="es-MX" sz="8600" dirty="0" err="1"/>
              <a:t>used</a:t>
            </a:r>
            <a:r>
              <a:rPr lang="es-MX" sz="8600" dirty="0"/>
              <a:t> </a:t>
            </a:r>
            <a:r>
              <a:rPr lang="es-MX" sz="8600" dirty="0" err="1"/>
              <a:t>to</a:t>
            </a:r>
            <a:r>
              <a:rPr lang="es-MX" sz="8600" dirty="0"/>
              <a:t> </a:t>
            </a:r>
            <a:r>
              <a:rPr lang="es-MX" sz="8600" dirty="0" err="1"/>
              <a:t>give</a:t>
            </a:r>
            <a:r>
              <a:rPr lang="es-MX" sz="8600" dirty="0"/>
              <a:t>  extra </a:t>
            </a:r>
            <a:r>
              <a:rPr lang="es-MX" sz="8600" dirty="0" err="1"/>
              <a:t>information</a:t>
            </a:r>
            <a:endParaRPr lang="es-MX" sz="8600" dirty="0"/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WHO, WHICH, THAT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COMPETENCIA(S) DE LA UNIDAD: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dirty="0"/>
              <a:t>Analiza, identifica e interpreta la idea general de mensajes alternos de forma escrita y verbal para hacer énfasis en los resultados de las acciones y no en quién las realiza recurriendo a conocimientos previos en un contexto cultural. </a:t>
            </a:r>
          </a:p>
          <a:p>
            <a:pPr algn="just"/>
            <a:r>
              <a:rPr lang="es-MX" dirty="0"/>
              <a:t>Produce textos y/o composiciones coherentes y creativas, con base en el uso normativo de la lengua, considerando la intención y situación comunicativa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/>
              <a:t>Identifica y comprende las ideas principales de un texto relacionado a la descripción de personas, objetos y lugares.</a:t>
            </a:r>
          </a:p>
          <a:p>
            <a:r>
              <a:rPr lang="es-MX" dirty="0"/>
              <a:t>Identifica el uso de los pronombres relativos .</a:t>
            </a:r>
          </a:p>
          <a:p>
            <a:pPr algn="ctr"/>
            <a:r>
              <a:rPr lang="es-MX" dirty="0"/>
              <a:t> </a:t>
            </a:r>
            <a:r>
              <a:rPr lang="es-MX" dirty="0" err="1"/>
              <a:t>who</a:t>
            </a:r>
            <a:endParaRPr lang="es-MX" dirty="0"/>
          </a:p>
          <a:p>
            <a:pPr algn="ctr"/>
            <a:r>
              <a:rPr lang="es-MX" dirty="0"/>
              <a:t> </a:t>
            </a:r>
            <a:r>
              <a:rPr lang="es-MX" dirty="0" err="1"/>
              <a:t>which</a:t>
            </a:r>
            <a:endParaRPr lang="es-MX" dirty="0"/>
          </a:p>
          <a:p>
            <a:pPr algn="ctr"/>
            <a:r>
              <a:rPr lang="es-MX" dirty="0"/>
              <a:t> </a:t>
            </a:r>
            <a:r>
              <a:rPr lang="es-MX" dirty="0" err="1"/>
              <a:t>that</a:t>
            </a:r>
            <a:endParaRPr lang="es-MX" dirty="0"/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VOCABULARY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Blacksmith</a:t>
            </a:r>
            <a:r>
              <a:rPr lang="es-MX" dirty="0"/>
              <a:t>  i</a:t>
            </a:r>
            <a:r>
              <a:rPr lang="en-US" dirty="0"/>
              <a:t>s a person </a:t>
            </a:r>
            <a:r>
              <a:rPr lang="en-US" i="1" u="sng" dirty="0">
                <a:solidFill>
                  <a:srgbClr val="FF0000"/>
                </a:solidFill>
              </a:rPr>
              <a:t>who </a:t>
            </a:r>
            <a:r>
              <a:rPr lang="en-US" dirty="0"/>
              <a:t>creates objects from wrought iron or steel by forging the metal.</a:t>
            </a:r>
          </a:p>
          <a:p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96952"/>
            <a:ext cx="324036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00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dirty="0">
                <a:solidFill>
                  <a:srgbClr val="FF0000"/>
                </a:solidFill>
              </a:rPr>
              <a:t>goldsmith </a:t>
            </a:r>
            <a:r>
              <a:rPr lang="en-US" dirty="0"/>
              <a:t>is a metalworker </a:t>
            </a:r>
            <a:r>
              <a:rPr lang="en-US" i="1" u="sng" dirty="0">
                <a:solidFill>
                  <a:srgbClr val="FF0000"/>
                </a:solidFill>
              </a:rPr>
              <a:t>who</a:t>
            </a:r>
            <a:r>
              <a:rPr lang="en-US" dirty="0"/>
              <a:t> specializes in working with gold and other precious metals.</a:t>
            </a:r>
            <a:endParaRPr lang="es-MX" dirty="0"/>
          </a:p>
          <a:p>
            <a:endParaRPr lang="es-MX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833" y="3284984"/>
            <a:ext cx="1440160" cy="214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4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Do </a:t>
            </a:r>
            <a:r>
              <a:rPr lang="es-MX" dirty="0" err="1"/>
              <a:t>you</a:t>
            </a:r>
            <a:r>
              <a:rPr lang="es-MX" dirty="0"/>
              <a:t> </a:t>
            </a:r>
            <a:r>
              <a:rPr lang="es-MX" dirty="0" err="1"/>
              <a:t>know</a:t>
            </a:r>
            <a:r>
              <a:rPr lang="es-MX" dirty="0"/>
              <a:t> </a:t>
            </a:r>
            <a:r>
              <a:rPr lang="es-MX" dirty="0" err="1"/>
              <a:t>who</a:t>
            </a:r>
            <a:r>
              <a:rPr lang="es-MX" dirty="0"/>
              <a:t> </a:t>
            </a:r>
            <a:r>
              <a:rPr lang="es-MX" dirty="0" err="1"/>
              <a:t>was</a:t>
            </a:r>
            <a:r>
              <a:rPr lang="es-MX" dirty="0"/>
              <a:t> </a:t>
            </a:r>
            <a:r>
              <a:rPr lang="es-MX" dirty="0" err="1"/>
              <a:t>gutenbert</a:t>
            </a:r>
            <a:r>
              <a:rPr lang="es-MX" dirty="0"/>
              <a:t>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Gutenberg  was  German blacksmith,                goldsmith, printer, and publisher </a:t>
            </a:r>
            <a:r>
              <a:rPr lang="en-US" i="1" u="sng" dirty="0" smtClean="0">
                <a:solidFill>
                  <a:srgbClr val="FF0000"/>
                </a:solidFill>
              </a:rPr>
              <a:t>who </a:t>
            </a:r>
            <a:r>
              <a:rPr lang="en-US" dirty="0" smtClean="0"/>
              <a:t>introduced printing to Europe. His invention  started the Printing Revolution and is widely regarded as the most important event of the modern period.    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1728192" cy="2215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33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Gutenberg was born in the German city of Mainz, the youngest son of the upper-class merchant </a:t>
            </a:r>
            <a:r>
              <a:rPr lang="en-US" dirty="0" err="1"/>
              <a:t>Friele</a:t>
            </a:r>
            <a:r>
              <a:rPr lang="en-US" dirty="0"/>
              <a:t> </a:t>
            </a:r>
            <a:r>
              <a:rPr lang="en-US" dirty="0" err="1"/>
              <a:t>Gensfleisch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Laden, and his second wife, Else </a:t>
            </a:r>
            <a:r>
              <a:rPr lang="en-US" dirty="0" err="1"/>
              <a:t>Wyrich</a:t>
            </a:r>
            <a:r>
              <a:rPr lang="en-US" dirty="0"/>
              <a:t>, </a:t>
            </a:r>
            <a:r>
              <a:rPr lang="en-US" i="1" u="sng" dirty="0">
                <a:solidFill>
                  <a:srgbClr val="FF0000"/>
                </a:solidFill>
              </a:rPr>
              <a:t>who</a:t>
            </a:r>
            <a:r>
              <a:rPr lang="en-US" dirty="0"/>
              <a:t> was the daughter of a shopkeeper.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960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8805"/>
            <a:ext cx="619268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7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437</Words>
  <Application>Microsoft Office PowerPoint</Application>
  <PresentationFormat>Presentación en pantalla (4:3)</PresentationFormat>
  <Paragraphs>72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de Office</vt:lpstr>
      <vt:lpstr>Presentación de PowerPoint</vt:lpstr>
      <vt:lpstr>Tema: RELATIVE PRONOUNS </vt:lpstr>
      <vt:lpstr>COMPETENCIA(S) DE LA UNIDAD:</vt:lpstr>
      <vt:lpstr>OBJETIVO</vt:lpstr>
      <vt:lpstr>VOCABULARY</vt:lpstr>
      <vt:lpstr>Presentación de PowerPoint</vt:lpstr>
      <vt:lpstr>Do you know who was gutenbert?</vt:lpstr>
      <vt:lpstr>Presentación de PowerPoint</vt:lpstr>
      <vt:lpstr>Presentación de PowerPoint</vt:lpstr>
      <vt:lpstr>Presentación de PowerPoint</vt:lpstr>
      <vt:lpstr>Did you ever wonder what was the first mass produced book?</vt:lpstr>
      <vt:lpstr>LET´S TALK ABOUT INVENTIONS</vt:lpstr>
      <vt:lpstr>Presentación de PowerPoint</vt:lpstr>
      <vt:lpstr>Presentación de PowerPoint</vt:lpstr>
      <vt:lpstr>Now write about  another inventions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Telefonos de Mexico</cp:lastModifiedBy>
  <cp:revision>10</cp:revision>
  <dcterms:created xsi:type="dcterms:W3CDTF">2014-07-09T15:06:15Z</dcterms:created>
  <dcterms:modified xsi:type="dcterms:W3CDTF">2015-04-21T22:42:48Z</dcterms:modified>
</cp:coreProperties>
</file>